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9" r:id="rId4"/>
    <p:sldId id="271" r:id="rId5"/>
    <p:sldId id="261" r:id="rId6"/>
    <p:sldId id="262" r:id="rId7"/>
    <p:sldId id="269" r:id="rId8"/>
    <p:sldId id="273" r:id="rId9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 snapToObjects="1">
      <p:cViewPr varScale="1">
        <p:scale>
          <a:sx n="60" d="100"/>
          <a:sy n="60" d="100"/>
        </p:scale>
        <p:origin x="-90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6E965E-F473-448F-A1B3-B9D518B31002}" type="datetimeFigureOut">
              <a:rPr lang="fr-FR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784F62-0C9E-4A0A-B893-F55D7D662F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389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onnecteur droit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Connecteur droit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Connecteur droit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Connecteur droit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lipse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lipse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lipse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lipse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22" name="Image 4" descr="LIRMM basse résolutio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107950"/>
            <a:ext cx="172085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Image 6" descr="Logo_UM2 retaillé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33338"/>
            <a:ext cx="174783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Connecteur droit 31"/>
          <p:cNvCxnSpPr/>
          <p:nvPr userDrawn="1"/>
        </p:nvCxnSpPr>
        <p:spPr>
          <a:xfrm rot="5400000">
            <a:off x="-3215481" y="3429794"/>
            <a:ext cx="6858000" cy="1588"/>
          </a:xfrm>
          <a:prstGeom prst="line">
            <a:avLst/>
          </a:prstGeom>
          <a:ln w="158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32"/>
          <p:cNvCxnSpPr/>
          <p:nvPr userDrawn="1"/>
        </p:nvCxnSpPr>
        <p:spPr>
          <a:xfrm rot="5400000">
            <a:off x="-3071018" y="3428206"/>
            <a:ext cx="6858000" cy="1587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33"/>
          <p:cNvCxnSpPr/>
          <p:nvPr userDrawn="1"/>
        </p:nvCxnSpPr>
        <p:spPr>
          <a:xfrm rot="5400000">
            <a:off x="-3142456" y="3428206"/>
            <a:ext cx="6858000" cy="1588"/>
          </a:xfrm>
          <a:prstGeom prst="line">
            <a:avLst/>
          </a:prstGeom>
          <a:ln w="158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34"/>
          <p:cNvCxnSpPr/>
          <p:nvPr userDrawn="1"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rganigramme : Connecteur 35"/>
          <p:cNvSpPr/>
          <p:nvPr userDrawn="1"/>
        </p:nvSpPr>
        <p:spPr>
          <a:xfrm>
            <a:off x="571500" y="4929188"/>
            <a:ext cx="214313" cy="214312"/>
          </a:xfrm>
          <a:prstGeom prst="flowChartConnector">
            <a:avLst/>
          </a:prstGeom>
          <a:solidFill>
            <a:srgbClr val="C0000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Organigramme : Connecteur 36"/>
          <p:cNvSpPr/>
          <p:nvPr userDrawn="1"/>
        </p:nvSpPr>
        <p:spPr>
          <a:xfrm>
            <a:off x="714375" y="2571750"/>
            <a:ext cx="285750" cy="28575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0" name="Ellipse 37"/>
          <p:cNvSpPr/>
          <p:nvPr userDrawn="1"/>
        </p:nvSpPr>
        <p:spPr>
          <a:xfrm>
            <a:off x="1500188" y="2857500"/>
            <a:ext cx="357187" cy="35718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1" name="Ellipse 38"/>
          <p:cNvSpPr/>
          <p:nvPr userDrawn="1"/>
        </p:nvSpPr>
        <p:spPr>
          <a:xfrm>
            <a:off x="714375" y="6072188"/>
            <a:ext cx="285750" cy="285750"/>
          </a:xfrm>
          <a:prstGeom prst="ellipse">
            <a:avLst/>
          </a:prstGeom>
          <a:solidFill>
            <a:srgbClr val="C0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2" name="Image 18" descr="logo cnrs standard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650" y="117475"/>
            <a:ext cx="889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33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49C8E-038F-4D89-ABC6-4A68168EDD83}" type="datetime1">
              <a:rPr lang="fr-FR" smtClean="0"/>
              <a:pPr>
                <a:defRPr/>
              </a:pPr>
              <a:t>09/09/2013</a:t>
            </a:fld>
            <a:endParaRPr lang="fr-FR" dirty="0"/>
          </a:p>
        </p:txBody>
      </p:sp>
      <p:sp>
        <p:nvSpPr>
          <p:cNvPr id="34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EE2F8-1C72-4726-B78C-18FCE9F330F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93ABA-6254-4BE8-B30D-BC7F240A9D38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E3C9A-5F0C-44E3-96E6-E557ECDD5C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0E198-FB6E-4E4C-83B5-9AFBB757119F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74BF2-6497-4EEC-8D20-197EB4C674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17"/>
          <p:cNvCxnSpPr/>
          <p:nvPr userDrawn="1"/>
        </p:nvCxnSpPr>
        <p:spPr>
          <a:xfrm rot="5400000">
            <a:off x="-3293268" y="3429794"/>
            <a:ext cx="6858000" cy="1587"/>
          </a:xfrm>
          <a:prstGeom prst="line">
            <a:avLst/>
          </a:prstGeom>
          <a:ln w="158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18"/>
          <p:cNvCxnSpPr/>
          <p:nvPr userDrawn="1"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rganigramme : Connecteur 19"/>
          <p:cNvSpPr/>
          <p:nvPr userDrawn="1"/>
        </p:nvSpPr>
        <p:spPr>
          <a:xfrm>
            <a:off x="8059738" y="5229225"/>
            <a:ext cx="285750" cy="28575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llipse 20"/>
          <p:cNvSpPr/>
          <p:nvPr userDrawn="1"/>
        </p:nvSpPr>
        <p:spPr>
          <a:xfrm>
            <a:off x="8024813" y="6469063"/>
            <a:ext cx="357187" cy="35718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8" name="Groupe 17"/>
          <p:cNvGrpSpPr/>
          <p:nvPr userDrawn="1"/>
        </p:nvGrpSpPr>
        <p:grpSpPr>
          <a:xfrm>
            <a:off x="457200" y="944216"/>
            <a:ext cx="7924800" cy="73025"/>
            <a:chOff x="457200" y="944216"/>
            <a:chExt cx="7467600" cy="73025"/>
          </a:xfrm>
        </p:grpSpPr>
        <p:cxnSp>
          <p:nvCxnSpPr>
            <p:cNvPr id="9" name="Connecteur droit 21"/>
            <p:cNvCxnSpPr/>
            <p:nvPr userDrawn="1"/>
          </p:nvCxnSpPr>
          <p:spPr>
            <a:xfrm flipH="1">
              <a:off x="457200" y="1017241"/>
              <a:ext cx="7467600" cy="0"/>
            </a:xfrm>
            <a:prstGeom prst="line">
              <a:avLst/>
            </a:prstGeom>
            <a:ln w="15875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22"/>
            <p:cNvCxnSpPr/>
            <p:nvPr userDrawn="1"/>
          </p:nvCxnSpPr>
          <p:spPr>
            <a:xfrm flipH="1">
              <a:off x="457200" y="944216"/>
              <a:ext cx="7467600" cy="0"/>
            </a:xfrm>
            <a:prstGeom prst="line">
              <a:avLst/>
            </a:prstGeom>
            <a:ln w="15875">
              <a:solidFill>
                <a:schemeClr val="accent5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23"/>
            <p:cNvCxnSpPr/>
            <p:nvPr userDrawn="1"/>
          </p:nvCxnSpPr>
          <p:spPr>
            <a:xfrm flipH="1">
              <a:off x="457200" y="980728"/>
              <a:ext cx="7467600" cy="0"/>
            </a:xfrm>
            <a:prstGeom prst="line">
              <a:avLst/>
            </a:prstGeom>
            <a:ln w="158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4800" cy="56207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924800" cy="5277200"/>
          </a:xfrm>
        </p:spPr>
        <p:txBody>
          <a:bodyPr/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12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7020271" y="6475413"/>
            <a:ext cx="1004541" cy="384175"/>
          </a:xfrm>
        </p:spPr>
        <p:txBody>
          <a:bodyPr rtlCol="0"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E0677131-BF81-4B6F-B128-B5444B8B4BEE}" type="datetime1">
              <a:rPr lang="fr-FR" smtClean="0"/>
              <a:pPr>
                <a:defRPr/>
              </a:pPr>
              <a:t>09/09/2013</a:t>
            </a:fld>
            <a:endParaRPr lang="fr-FR" dirty="0"/>
          </a:p>
        </p:txBody>
      </p:sp>
      <p:sp>
        <p:nvSpPr>
          <p:cNvPr id="13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0D5AF6B-0E2A-47E4-B393-53A9239E715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14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457200" y="6475413"/>
            <a:ext cx="6203032" cy="384175"/>
          </a:xfrm>
        </p:spPr>
        <p:txBody>
          <a:bodyPr rtlCol="0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onnecteur droit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Connecteur droit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necteur droit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lipse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lipse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lipse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lipse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Connecteur droit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8EF1C-3153-41B2-91F2-0A6DE8640D97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DDB5C-94E9-4FB9-ADD6-9F1612F688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6"/>
          <p:cNvCxnSpPr/>
          <p:nvPr userDrawn="1"/>
        </p:nvCxnSpPr>
        <p:spPr>
          <a:xfrm rot="5400000">
            <a:off x="-3293268" y="3429794"/>
            <a:ext cx="6858000" cy="1587"/>
          </a:xfrm>
          <a:prstGeom prst="line">
            <a:avLst/>
          </a:prstGeom>
          <a:ln w="158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17"/>
          <p:cNvCxnSpPr/>
          <p:nvPr userDrawn="1"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rganigramme : Connecteur 18"/>
          <p:cNvSpPr/>
          <p:nvPr userDrawn="1"/>
        </p:nvSpPr>
        <p:spPr>
          <a:xfrm>
            <a:off x="8059738" y="5229225"/>
            <a:ext cx="285750" cy="28575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Ellipse 19"/>
          <p:cNvSpPr/>
          <p:nvPr userDrawn="1"/>
        </p:nvSpPr>
        <p:spPr>
          <a:xfrm>
            <a:off x="8024813" y="6469063"/>
            <a:ext cx="357187" cy="35718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0" name="Connecteur droit 20"/>
          <p:cNvCxnSpPr/>
          <p:nvPr userDrawn="1"/>
        </p:nvCxnSpPr>
        <p:spPr>
          <a:xfrm flipH="1">
            <a:off x="457200" y="1233488"/>
            <a:ext cx="7467600" cy="0"/>
          </a:xfrm>
          <a:prstGeom prst="line">
            <a:avLst/>
          </a:prstGeom>
          <a:ln w="158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21"/>
          <p:cNvCxnSpPr/>
          <p:nvPr userDrawn="1"/>
        </p:nvCxnSpPr>
        <p:spPr>
          <a:xfrm flipH="1">
            <a:off x="457200" y="1160463"/>
            <a:ext cx="7467600" cy="0"/>
          </a:xfrm>
          <a:prstGeom prst="line">
            <a:avLst/>
          </a:prstGeom>
          <a:ln w="15875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22"/>
          <p:cNvCxnSpPr/>
          <p:nvPr userDrawn="1"/>
        </p:nvCxnSpPr>
        <p:spPr>
          <a:xfrm flipH="1">
            <a:off x="457200" y="1196975"/>
            <a:ext cx="7467600" cy="0"/>
          </a:xfrm>
          <a:prstGeom prst="line">
            <a:avLst/>
          </a:prstGeom>
          <a:ln w="158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8611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4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2FBF165D-A260-4061-A0BE-892214CABF1B}" type="datetime1">
              <a:rPr lang="fr-FR" smtClean="0"/>
              <a:pPr>
                <a:defRPr/>
              </a:pPr>
              <a:t>09/09/2013</a:t>
            </a:fld>
            <a:endParaRPr lang="fr-FR" dirty="0"/>
          </a:p>
        </p:txBody>
      </p:sp>
      <p:sp>
        <p:nvSpPr>
          <p:cNvPr id="15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1BD7C-CC6C-4377-A628-0B09EDFC4D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9F9B4-8A52-478F-83B4-FE33C8525595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9B1C7-8406-40A8-8B33-7965A799C6B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DE713F7-C409-443D-BFCB-9CBB6D8DE7FC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666853-37C3-49DB-98CD-38A745CB2A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ABAFA-EB1B-4FC7-85B7-FFAEA0C2083B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9AA85-62EC-409C-AC5F-2F0C69CF71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Connecteur droit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Ellipse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D6B4F8E-D994-4361-83A8-08DEB5CE1D48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4DF4EE-60A1-4D49-BF83-09DB6D9AE94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Ellipse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Connecteur droit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B95CA8-7216-4C67-A429-D32B134C0427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12CAA91-07F5-4FBA-B865-E18DF6AAF1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922C384-5CB7-489E-AF5E-DA404647A5EB}" type="datetime1">
              <a:rPr lang="fr-FR" smtClean="0"/>
              <a:pPr>
                <a:defRPr/>
              </a:pPr>
              <a:t>09/09/2013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2EA2B7FA-379A-43D2-BCEF-9DD0900501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0" r:id="rId5"/>
    <p:sldLayoutId id="2147483688" r:id="rId6"/>
    <p:sldLayoutId id="2147483681" r:id="rId7"/>
    <p:sldLayoutId id="2147483689" r:id="rId8"/>
    <p:sldLayoutId id="2147483690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307F9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EC7D0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ED8AA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florent.veye@lirmm.f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>
          <a:xfrm>
            <a:off x="2286000" y="2924175"/>
            <a:ext cx="6172200" cy="209391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dirty="0" smtClean="0"/>
              <a:t>« Assistance for venous diagnosis under medical compression socks »</a:t>
            </a:r>
            <a:br>
              <a:rPr lang="en-GB" dirty="0" smtClean="0"/>
            </a:br>
            <a:r>
              <a:rPr lang="en-GB" dirty="0" smtClean="0">
                <a:cs typeface="Calibri" pitchFamily="34" charset="0"/>
              </a:rPr>
              <a:t/>
            </a:r>
            <a:br>
              <a:rPr lang="en-GB" dirty="0" smtClean="0">
                <a:cs typeface="Calibri" pitchFamily="34" charset="0"/>
              </a:rPr>
            </a:br>
            <a:endParaRPr lang="en-GB" sz="2200" dirty="0">
              <a:cs typeface="Calibri" pitchFamily="34" charset="0"/>
            </a:endParaRPr>
          </a:p>
        </p:txBody>
      </p:sp>
      <p:sp>
        <p:nvSpPr>
          <p:cNvPr id="14338" name="Sous-titre 6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r>
              <a:rPr lang="fr-FR" dirty="0" smtClean="0"/>
              <a:t>Florent VEYE – LIRMM – EXPLORE team</a:t>
            </a:r>
          </a:p>
          <a:p>
            <a:pPr eaLnBrk="1" hangingPunct="1"/>
            <a:r>
              <a:rPr lang="fr-FR" dirty="0" smtClean="0">
                <a:hlinkClick r:id="rId2"/>
              </a:rPr>
              <a:t>florent.veye@lirmm.fr</a:t>
            </a:r>
            <a:endParaRPr lang="fr-FR" dirty="0" smtClean="0"/>
          </a:p>
          <a:p>
            <a:pPr eaLnBrk="1" hangingPunct="1"/>
            <a:endParaRPr lang="fr-FR" dirty="0" smtClean="0"/>
          </a:p>
          <a:p>
            <a:pPr eaLnBrk="1" hangingPunct="1"/>
            <a:r>
              <a:rPr lang="en-GB" b="0" dirty="0" smtClean="0"/>
              <a:t>Supervisors : Jean TRIBOULET, Bruno JOUVENCEL</a:t>
            </a:r>
            <a:endParaRPr lang="en-GB" b="0" dirty="0"/>
          </a:p>
        </p:txBody>
      </p:sp>
      <p:cxnSp>
        <p:nvCxnSpPr>
          <p:cNvPr id="10" name="Connecteur droit 9"/>
          <p:cNvCxnSpPr/>
          <p:nvPr/>
        </p:nvCxnSpPr>
        <p:spPr>
          <a:xfrm rot="5400000">
            <a:off x="-3215481" y="3429794"/>
            <a:ext cx="6858000" cy="1588"/>
          </a:xfrm>
          <a:prstGeom prst="line">
            <a:avLst/>
          </a:prstGeom>
          <a:ln w="158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rot="5400000">
            <a:off x="-3071018" y="3428206"/>
            <a:ext cx="6858000" cy="1587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rot="5400000">
            <a:off x="-3142456" y="3428206"/>
            <a:ext cx="6858000" cy="1588"/>
          </a:xfrm>
          <a:prstGeom prst="line">
            <a:avLst/>
          </a:prstGeom>
          <a:ln w="158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rot="5400000">
            <a:off x="-3428206" y="3428206"/>
            <a:ext cx="6858000" cy="1588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rganigramme : Connecteur 13"/>
          <p:cNvSpPr/>
          <p:nvPr/>
        </p:nvSpPr>
        <p:spPr>
          <a:xfrm>
            <a:off x="571500" y="4929188"/>
            <a:ext cx="214313" cy="214312"/>
          </a:xfrm>
          <a:prstGeom prst="flowChartConnector">
            <a:avLst/>
          </a:prstGeom>
          <a:solidFill>
            <a:srgbClr val="C00000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" name="Organigramme : Connecteur 14"/>
          <p:cNvSpPr/>
          <p:nvPr/>
        </p:nvSpPr>
        <p:spPr>
          <a:xfrm>
            <a:off x="714375" y="2571750"/>
            <a:ext cx="285750" cy="285750"/>
          </a:xfrm>
          <a:prstGeom prst="flowChartConnector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1500188" y="2857500"/>
            <a:ext cx="357187" cy="35718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714375" y="6072188"/>
            <a:ext cx="285750" cy="285750"/>
          </a:xfrm>
          <a:prstGeom prst="ellipse">
            <a:avLst/>
          </a:prstGeom>
          <a:solidFill>
            <a:srgbClr val="C0000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ea typeface="ＭＳ Ｐゴシック" charset="-128"/>
                <a:cs typeface="Calibri" pitchFamily="34" charset="0"/>
              </a:rPr>
              <a:t>Contents</a:t>
            </a:r>
            <a:endParaRPr lang="en-GB" dirty="0">
              <a:ea typeface="ＭＳ Ｐゴシック" charset="-128"/>
              <a:cs typeface="Calibri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3367" indent="-274320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400" dirty="0" smtClean="0"/>
              <a:t>Chronic Venous Insufficiency</a:t>
            </a:r>
          </a:p>
          <a:p>
            <a:pPr marL="273367" indent="-274320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400" dirty="0" smtClean="0"/>
              <a:t>Medical compression socks</a:t>
            </a:r>
          </a:p>
          <a:p>
            <a:pPr marL="273367" indent="-274320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400" dirty="0" smtClean="0"/>
              <a:t>Hypotheses and objectives</a:t>
            </a:r>
          </a:p>
          <a:p>
            <a:pPr marL="273367" indent="-274320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400" dirty="0" smtClean="0"/>
              <a:t>Experimental platform</a:t>
            </a:r>
          </a:p>
          <a:p>
            <a:pPr marL="273367" indent="-274320" eaLnBrk="1" fontAlgn="auto" hangingPunct="1">
              <a:lnSpc>
                <a:spcPct val="20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GB" sz="2400" dirty="0" smtClean="0"/>
              <a:t>Results and prospects</a:t>
            </a:r>
            <a:endParaRPr lang="en-GB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D5AF6B-0E2A-47E4-B393-53A9239E715B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 smtClean="0"/>
              <a:t>Chronic Venous Insufficiency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33387" indent="-342900" eaLnBrk="1" fontAlgn="auto" hangingPunct="1">
              <a:spcAft>
                <a:spcPts val="0"/>
              </a:spcAft>
              <a:buClr>
                <a:schemeClr val="accent1">
                  <a:tint val="60000"/>
                </a:schemeClr>
              </a:buClr>
              <a:defRPr/>
            </a:pPr>
            <a:r>
              <a:rPr lang="fr-FR" dirty="0" smtClean="0">
                <a:solidFill>
                  <a:srgbClr val="595959"/>
                </a:solidFill>
                <a:ea typeface="ＭＳ Ｐゴシック" pitchFamily="34" charset="-128"/>
              </a:rPr>
              <a:t>Long-</a:t>
            </a:r>
            <a:r>
              <a:rPr lang="fr-FR" dirty="0" err="1" smtClean="0">
                <a:solidFill>
                  <a:srgbClr val="595959"/>
                </a:solidFill>
                <a:ea typeface="ＭＳ Ｐゴシック" pitchFamily="34" charset="-128"/>
              </a:rPr>
              <a:t>term</a:t>
            </a:r>
            <a:r>
              <a:rPr lang="fr-FR" dirty="0" smtClean="0">
                <a:solidFill>
                  <a:srgbClr val="595959"/>
                </a:solidFill>
                <a:ea typeface="ＭＳ Ｐゴシック" pitchFamily="34" charset="-128"/>
              </a:rPr>
              <a:t> </a:t>
            </a:r>
            <a:r>
              <a:rPr lang="fr-FR" dirty="0" err="1" smtClean="0">
                <a:solidFill>
                  <a:srgbClr val="595959"/>
                </a:solidFill>
                <a:ea typeface="ＭＳ Ｐゴシック" pitchFamily="34" charset="-128"/>
              </a:rPr>
              <a:t>illness</a:t>
            </a:r>
            <a:r>
              <a:rPr lang="fr-FR" dirty="0" smtClean="0">
                <a:solidFill>
                  <a:srgbClr val="595959"/>
                </a:solidFill>
                <a:ea typeface="ＭＳ Ｐゴシック" pitchFamily="34" charset="-128"/>
              </a:rPr>
              <a:t> </a:t>
            </a:r>
            <a:r>
              <a:rPr lang="fr-FR" dirty="0" err="1" smtClean="0">
                <a:solidFill>
                  <a:srgbClr val="595959"/>
                </a:solidFill>
                <a:ea typeface="ＭＳ Ｐゴシック" pitchFamily="34" charset="-128"/>
              </a:rPr>
              <a:t>affecting</a:t>
            </a:r>
            <a:r>
              <a:rPr lang="fr-FR" dirty="0" smtClean="0">
                <a:solidFill>
                  <a:srgbClr val="595959"/>
                </a:solidFill>
                <a:ea typeface="ＭＳ Ｐゴシック" pitchFamily="34" charset="-128"/>
              </a:rPr>
              <a:t> the </a:t>
            </a:r>
            <a:r>
              <a:rPr lang="fr-FR" dirty="0" err="1" smtClean="0">
                <a:solidFill>
                  <a:srgbClr val="595959"/>
                </a:solidFill>
                <a:ea typeface="ＭＳ Ｐゴシック" pitchFamily="34" charset="-128"/>
              </a:rPr>
              <a:t>lower-leg</a:t>
            </a:r>
            <a:r>
              <a:rPr lang="fr-FR" dirty="0" smtClean="0">
                <a:solidFill>
                  <a:srgbClr val="595959"/>
                </a:solidFill>
                <a:ea typeface="ＭＳ Ｐゴシック" pitchFamily="34" charset="-128"/>
              </a:rPr>
              <a:t> </a:t>
            </a:r>
            <a:r>
              <a:rPr lang="fr-FR" dirty="0" err="1" smtClean="0">
                <a:solidFill>
                  <a:srgbClr val="595959"/>
                </a:solidFill>
                <a:ea typeface="ＭＳ Ｐゴシック" pitchFamily="34" charset="-128"/>
              </a:rPr>
              <a:t>veins</a:t>
            </a:r>
            <a:endParaRPr lang="fr-FR" dirty="0" smtClean="0">
              <a:solidFill>
                <a:srgbClr val="595959"/>
              </a:solidFill>
              <a:ea typeface="ＭＳ Ｐゴシック" pitchFamily="34" charset="-128"/>
            </a:endParaRPr>
          </a:p>
          <a:p>
            <a:pPr marL="433387" indent="-342900" eaLnBrk="1" fontAlgn="auto" hangingPunct="1">
              <a:spcAft>
                <a:spcPts val="0"/>
              </a:spcAft>
              <a:buClr>
                <a:schemeClr val="accent1">
                  <a:tint val="60000"/>
                </a:schemeClr>
              </a:buClr>
              <a:defRPr/>
            </a:pPr>
            <a:r>
              <a:rPr lang="fr-FR" dirty="0" smtClean="0">
                <a:solidFill>
                  <a:srgbClr val="595959"/>
                </a:solidFill>
                <a:ea typeface="ＭＳ Ｐゴシック" pitchFamily="34" charset="-128"/>
              </a:rPr>
              <a:t>Due to :</a:t>
            </a:r>
          </a:p>
          <a:p>
            <a:pPr marL="800100" lvl="1" indent="-34290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defRPr/>
            </a:pPr>
            <a:r>
              <a:rPr lang="fr-FR" sz="1600" dirty="0" err="1">
                <a:solidFill>
                  <a:srgbClr val="595959"/>
                </a:solidFill>
                <a:ea typeface="ＭＳ Ｐゴシック" pitchFamily="34" charset="-128"/>
              </a:rPr>
              <a:t>Sedentary</a:t>
            </a:r>
            <a:r>
              <a:rPr lang="fr-FR" sz="1600" dirty="0">
                <a:solidFill>
                  <a:srgbClr val="595959"/>
                </a:solidFill>
                <a:ea typeface="ＭＳ Ｐゴシック" pitchFamily="34" charset="-128"/>
              </a:rPr>
              <a:t> </a:t>
            </a:r>
            <a:r>
              <a:rPr lang="fr-FR" sz="1600" dirty="0" err="1">
                <a:solidFill>
                  <a:srgbClr val="595959"/>
                </a:solidFill>
                <a:ea typeface="ＭＳ Ｐゴシック" pitchFamily="34" charset="-128"/>
              </a:rPr>
              <a:t>lifestyle</a:t>
            </a:r>
            <a:r>
              <a:rPr lang="fr-FR" sz="1600" dirty="0">
                <a:solidFill>
                  <a:srgbClr val="595959"/>
                </a:solidFill>
                <a:ea typeface="ＭＳ Ｐゴシック" pitchFamily="34" charset="-128"/>
              </a:rPr>
              <a:t>, </a:t>
            </a:r>
          </a:p>
          <a:p>
            <a:pPr marL="800100" lvl="1" indent="-34290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defRPr/>
            </a:pPr>
            <a:r>
              <a:rPr lang="fr-FR" sz="1600" dirty="0" err="1">
                <a:solidFill>
                  <a:srgbClr val="595959"/>
                </a:solidFill>
                <a:ea typeface="ＭＳ Ｐゴシック" pitchFamily="34" charset="-128"/>
              </a:rPr>
              <a:t>Foods</a:t>
            </a:r>
            <a:r>
              <a:rPr lang="fr-FR" sz="1600" dirty="0">
                <a:solidFill>
                  <a:srgbClr val="595959"/>
                </a:solidFill>
                <a:ea typeface="ＭＳ Ｐゴシック" pitchFamily="34" charset="-128"/>
              </a:rPr>
              <a:t> high in fat and </a:t>
            </a:r>
            <a:r>
              <a:rPr lang="fr-FR" sz="1600" dirty="0" err="1">
                <a:solidFill>
                  <a:srgbClr val="595959"/>
                </a:solidFill>
                <a:ea typeface="ＭＳ Ｐゴシック" pitchFamily="34" charset="-128"/>
              </a:rPr>
              <a:t>sugar</a:t>
            </a:r>
            <a:r>
              <a:rPr lang="fr-FR" sz="1600" dirty="0">
                <a:solidFill>
                  <a:srgbClr val="595959"/>
                </a:solidFill>
                <a:ea typeface="ＭＳ Ｐゴシック" pitchFamily="34" charset="-128"/>
              </a:rPr>
              <a:t>,</a:t>
            </a:r>
          </a:p>
          <a:p>
            <a:pPr marL="800100" lvl="1" indent="-34290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defRPr/>
            </a:pPr>
            <a:r>
              <a:rPr lang="fr-FR" sz="1600" dirty="0" err="1">
                <a:solidFill>
                  <a:srgbClr val="595959"/>
                </a:solidFill>
                <a:ea typeface="ＭＳ Ｐゴシック" pitchFamily="34" charset="-128"/>
              </a:rPr>
              <a:t>Genetics</a:t>
            </a:r>
            <a:r>
              <a:rPr lang="fr-FR" sz="1600" dirty="0">
                <a:solidFill>
                  <a:srgbClr val="595959"/>
                </a:solidFill>
                <a:ea typeface="ＭＳ Ｐゴシック" pitchFamily="34" charset="-128"/>
              </a:rPr>
              <a:t> </a:t>
            </a:r>
            <a:r>
              <a:rPr lang="fr-FR" sz="1600" dirty="0" err="1" smtClean="0">
                <a:solidFill>
                  <a:srgbClr val="595959"/>
                </a:solidFill>
                <a:ea typeface="ＭＳ Ｐゴシック" pitchFamily="34" charset="-128"/>
              </a:rPr>
              <a:t>factors</a:t>
            </a:r>
            <a:endParaRPr lang="fr-FR" sz="1600" dirty="0" smtClean="0">
              <a:solidFill>
                <a:srgbClr val="595959"/>
              </a:solidFill>
              <a:ea typeface="ＭＳ Ｐゴシック" pitchFamily="34" charset="-128"/>
            </a:endParaRPr>
          </a:p>
          <a:p>
            <a:pPr marL="800100" lvl="1" indent="-34290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accent1">
                  <a:tint val="60000"/>
                </a:schemeClr>
              </a:buClr>
              <a:defRPr/>
            </a:pPr>
            <a:endParaRPr lang="fr-FR" sz="1600" dirty="0">
              <a:solidFill>
                <a:srgbClr val="595959"/>
              </a:solidFill>
              <a:ea typeface="ＭＳ Ｐゴシック" pitchFamily="34" charset="-128"/>
            </a:endParaRPr>
          </a:p>
          <a:p>
            <a:pPr marL="433387" indent="-342900" eaLnBrk="1" fontAlgn="auto" hangingPunct="1">
              <a:spcAft>
                <a:spcPts val="0"/>
              </a:spcAft>
              <a:buClr>
                <a:schemeClr val="accent1">
                  <a:tint val="60000"/>
                </a:schemeClr>
              </a:buClr>
              <a:defRPr/>
            </a:pPr>
            <a:r>
              <a:rPr lang="fr-FR" dirty="0" smtClean="0">
                <a:solidFill>
                  <a:srgbClr val="595959"/>
                </a:solidFill>
                <a:ea typeface="ＭＳ Ｐゴシック" pitchFamily="34" charset="-128"/>
              </a:rPr>
              <a:t>Manifestations and </a:t>
            </a:r>
            <a:r>
              <a:rPr lang="fr-FR" dirty="0" err="1" smtClean="0">
                <a:solidFill>
                  <a:srgbClr val="595959"/>
                </a:solidFill>
                <a:ea typeface="ＭＳ Ｐゴシック" pitchFamily="34" charset="-128"/>
              </a:rPr>
              <a:t>Mechanism</a:t>
            </a:r>
            <a:endParaRPr lang="fr-FR" dirty="0" smtClean="0">
              <a:solidFill>
                <a:srgbClr val="595959"/>
              </a:solidFill>
              <a:ea typeface="ＭＳ Ｐゴシック" pitchFamily="34" charset="-128"/>
            </a:endParaRPr>
          </a:p>
          <a:p>
            <a:pPr marL="457200" lvl="1" indent="0" eaLnBrk="1" fontAlgn="auto" hangingPunct="1">
              <a:spcAft>
                <a:spcPts val="600"/>
              </a:spcAft>
              <a:buClr>
                <a:schemeClr val="accent1">
                  <a:tint val="60000"/>
                </a:schemeClr>
              </a:buClr>
              <a:buNone/>
              <a:defRPr/>
            </a:pPr>
            <a:endParaRPr lang="fr-FR" dirty="0">
              <a:solidFill>
                <a:srgbClr val="595959"/>
              </a:solidFill>
              <a:ea typeface="ＭＳ Ｐゴシック" pitchFamily="34" charset="-128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D5AF6B-0E2A-47E4-B393-53A9239E715B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pic>
        <p:nvPicPr>
          <p:cNvPr id="10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4240" y="3220016"/>
            <a:ext cx="3575752" cy="3253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268760"/>
            <a:ext cx="2118058" cy="3168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err="1" smtClean="0"/>
              <a:t>Medical</a:t>
            </a:r>
            <a:r>
              <a:rPr lang="fr-FR" dirty="0" smtClean="0"/>
              <a:t> compression </a:t>
            </a:r>
            <a:r>
              <a:rPr lang="fr-FR" dirty="0" err="1" smtClean="0"/>
              <a:t>socks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D5AF6B-0E2A-47E4-B393-53A9239E715B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pic>
        <p:nvPicPr>
          <p:cNvPr id="18436" name="Image 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680733"/>
            <a:ext cx="1846263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Image 1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7" y="1064766"/>
            <a:ext cx="828675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lèche droite 4"/>
          <p:cNvSpPr/>
          <p:nvPr/>
        </p:nvSpPr>
        <p:spPr>
          <a:xfrm rot="16200000">
            <a:off x="5242229" y="2435316"/>
            <a:ext cx="1619251" cy="438269"/>
          </a:xfrm>
          <a:prstGeom prst="rightArrow">
            <a:avLst/>
          </a:prstGeom>
          <a:gradFill flip="none" rotWithShape="1">
            <a:gsLst>
              <a:gs pos="0">
                <a:srgbClr val="FFF200"/>
              </a:gs>
              <a:gs pos="90000">
                <a:schemeClr val="accent3"/>
              </a:gs>
            </a:gsLst>
            <a:lin ang="10800000" scaled="0"/>
            <a:tileRect/>
          </a:gra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 smtClean="0">
                <a:solidFill>
                  <a:schemeClr val="tx1"/>
                </a:solidFill>
              </a:rPr>
              <a:t>GRADATED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err="1" smtClean="0"/>
              <a:t>Gradated</a:t>
            </a:r>
            <a:r>
              <a:rPr lang="fr-FR" dirty="0" smtClean="0"/>
              <a:t> compression</a:t>
            </a:r>
          </a:p>
          <a:p>
            <a:pPr lvl="1"/>
            <a:r>
              <a:rPr lang="fr-FR" dirty="0" err="1" smtClean="0"/>
              <a:t>Decreasing</a:t>
            </a:r>
            <a:r>
              <a:rPr lang="fr-FR" dirty="0" smtClean="0"/>
              <a:t> </a:t>
            </a:r>
            <a:r>
              <a:rPr lang="fr-FR" dirty="0" err="1" smtClean="0"/>
              <a:t>gradually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ankle</a:t>
            </a:r>
            <a:r>
              <a:rPr lang="fr-FR" dirty="0" smtClean="0"/>
              <a:t> to </a:t>
            </a:r>
            <a:r>
              <a:rPr lang="fr-FR" dirty="0" err="1" smtClean="0"/>
              <a:t>thigh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Actions on </a:t>
            </a:r>
            <a:r>
              <a:rPr lang="fr-FR" dirty="0" err="1" smtClean="0"/>
              <a:t>veins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978" y="3645024"/>
            <a:ext cx="5868045" cy="2763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err="1" smtClean="0"/>
              <a:t>Hypotheses</a:t>
            </a:r>
            <a:r>
              <a:rPr lang="fr-FR" dirty="0" smtClean="0"/>
              <a:t> and Objectives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>
                <a:solidFill>
                  <a:srgbClr val="595959"/>
                </a:solidFill>
              </a:rPr>
              <a:t>Relationship between compression pressure, vein section and degree of the disease?</a:t>
            </a:r>
          </a:p>
          <a:p>
            <a:pPr eaLnBrk="1" hangingPunct="1"/>
            <a:endParaRPr lang="en-GB" dirty="0" smtClean="0">
              <a:solidFill>
                <a:srgbClr val="595959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595959"/>
                </a:solidFill>
              </a:rPr>
              <a:t>Hooke’s law:</a:t>
            </a:r>
          </a:p>
          <a:p>
            <a:pPr algn="ctr" eaLnBrk="1" hangingPunct="1">
              <a:buNone/>
            </a:pPr>
            <a:r>
              <a:rPr lang="en-GB" dirty="0" smtClean="0">
                <a:solidFill>
                  <a:srgbClr val="595959"/>
                </a:solidFill>
              </a:rPr>
              <a:t>σ = E ε</a:t>
            </a:r>
          </a:p>
          <a:p>
            <a:pPr eaLnBrk="1" hangingPunct="1">
              <a:buNone/>
              <a:tabLst>
                <a:tab pos="6007100" algn="l"/>
              </a:tabLst>
            </a:pPr>
            <a:r>
              <a:rPr lang="en-GB" sz="1400" dirty="0" smtClean="0">
                <a:solidFill>
                  <a:srgbClr val="595959"/>
                </a:solidFill>
              </a:rPr>
              <a:t>		σ : constrain</a:t>
            </a:r>
          </a:p>
          <a:p>
            <a:pPr eaLnBrk="1" hangingPunct="1">
              <a:buNone/>
              <a:tabLst>
                <a:tab pos="6007100" algn="l"/>
              </a:tabLst>
            </a:pPr>
            <a:r>
              <a:rPr lang="en-GB" sz="1400" dirty="0" smtClean="0">
                <a:solidFill>
                  <a:srgbClr val="595959"/>
                </a:solidFill>
              </a:rPr>
              <a:t>		E : modulus of elasticity</a:t>
            </a:r>
          </a:p>
          <a:p>
            <a:pPr eaLnBrk="1" hangingPunct="1">
              <a:buNone/>
              <a:tabLst>
                <a:tab pos="6007100" algn="l"/>
              </a:tabLst>
            </a:pPr>
            <a:r>
              <a:rPr lang="en-GB" sz="1400" dirty="0" smtClean="0">
                <a:solidFill>
                  <a:srgbClr val="595959"/>
                </a:solidFill>
              </a:rPr>
              <a:t>		ε : deformation</a:t>
            </a:r>
          </a:p>
          <a:p>
            <a:pPr eaLnBrk="1" hangingPunct="1"/>
            <a:endParaRPr lang="en-GB" dirty="0" smtClean="0">
              <a:solidFill>
                <a:srgbClr val="595959"/>
              </a:solidFill>
            </a:endParaRPr>
          </a:p>
          <a:p>
            <a:pPr eaLnBrk="1" hangingPunct="1"/>
            <a:endParaRPr lang="en-GB" dirty="0" smtClean="0">
              <a:solidFill>
                <a:srgbClr val="59595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D5AF6B-0E2A-47E4-B393-53A9239E715B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1116345" y="4221088"/>
            <a:ext cx="2164415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Compression pressure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3419872" y="3717032"/>
            <a:ext cx="216024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Elasticity of the vein wall</a:t>
            </a:r>
            <a:endParaRPr lang="en-GB" dirty="0"/>
          </a:p>
        </p:txBody>
      </p:sp>
      <p:sp>
        <p:nvSpPr>
          <p:cNvPr id="7" name="Ellipse 6"/>
          <p:cNvSpPr/>
          <p:nvPr/>
        </p:nvSpPr>
        <p:spPr>
          <a:xfrm>
            <a:off x="5724128" y="4166928"/>
            <a:ext cx="216024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ym typeface="Symbol"/>
              </a:rPr>
              <a:t> Vein section</a:t>
            </a:r>
            <a:endParaRPr lang="en-GB" dirty="0"/>
          </a:p>
        </p:txBody>
      </p:sp>
      <p:cxnSp>
        <p:nvCxnSpPr>
          <p:cNvPr id="10" name="Connecteur droit avec flèche 9"/>
          <p:cNvCxnSpPr>
            <a:stCxn id="4" idx="0"/>
          </p:cNvCxnSpPr>
          <p:nvPr/>
        </p:nvCxnSpPr>
        <p:spPr>
          <a:xfrm flipV="1">
            <a:off x="2198553" y="2852936"/>
            <a:ext cx="1869391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6" idx="0"/>
          </p:cNvCxnSpPr>
          <p:nvPr/>
        </p:nvCxnSpPr>
        <p:spPr>
          <a:xfrm flipV="1">
            <a:off x="4499992" y="2852936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7" idx="0"/>
          </p:cNvCxnSpPr>
          <p:nvPr/>
        </p:nvCxnSpPr>
        <p:spPr>
          <a:xfrm flipH="1" flipV="1">
            <a:off x="4860032" y="2852936"/>
            <a:ext cx="1944216" cy="13139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ensées 18"/>
          <p:cNvSpPr/>
          <p:nvPr/>
        </p:nvSpPr>
        <p:spPr>
          <a:xfrm>
            <a:off x="3133248" y="5517232"/>
            <a:ext cx="2734896" cy="956720"/>
          </a:xfrm>
          <a:prstGeom prst="cloudCallout">
            <a:avLst>
              <a:gd name="adj1" fmla="val -137"/>
              <a:gd name="adj2" fmla="val -113806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70C0"/>
                </a:solidFill>
              </a:rPr>
              <a:t>Degree of the vein </a:t>
            </a:r>
            <a:r>
              <a:rPr lang="en-GB" dirty="0" smtClean="0">
                <a:solidFill>
                  <a:srgbClr val="0070C0"/>
                </a:solidFill>
              </a:rPr>
              <a:t>disease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8" name="Double flèche verticale 17"/>
          <p:cNvSpPr/>
          <p:nvPr/>
        </p:nvSpPr>
        <p:spPr>
          <a:xfrm>
            <a:off x="4211960" y="4841059"/>
            <a:ext cx="576064" cy="596680"/>
          </a:xfrm>
          <a:prstGeom prst="upDownArrow">
            <a:avLst>
              <a:gd name="adj1" fmla="val 52242"/>
              <a:gd name="adj2" fmla="val 30658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?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928" y="1775778"/>
            <a:ext cx="3316144" cy="470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platform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Measurements:</a:t>
            </a:r>
          </a:p>
          <a:p>
            <a:pPr lvl="1"/>
            <a:r>
              <a:rPr lang="en-US" dirty="0" smtClean="0"/>
              <a:t>Interface pressure</a:t>
            </a:r>
          </a:p>
          <a:p>
            <a:pPr lvl="1"/>
            <a:r>
              <a:rPr lang="en-US" dirty="0" smtClean="0"/>
              <a:t>Blood pressure</a:t>
            </a:r>
          </a:p>
          <a:p>
            <a:pPr lvl="1"/>
            <a:r>
              <a:rPr lang="en-US" dirty="0" smtClean="0"/>
              <a:t>Intramuscular pressure</a:t>
            </a:r>
          </a:p>
          <a:p>
            <a:pPr lvl="1"/>
            <a:r>
              <a:rPr lang="en-US" dirty="0" smtClean="0"/>
              <a:t>Vein section</a:t>
            </a:r>
          </a:p>
          <a:p>
            <a:pPr lvl="1"/>
            <a:r>
              <a:rPr lang="en-US" dirty="0" smtClean="0"/>
              <a:t>Force feedback</a:t>
            </a:r>
          </a:p>
          <a:p>
            <a:pPr lvl="1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D5AF6B-0E2A-47E4-B393-53A9239E715B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1870" y="3640596"/>
            <a:ext cx="1932537" cy="144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err="1" smtClean="0"/>
              <a:t>Results</a:t>
            </a:r>
            <a:r>
              <a:rPr lang="fr-FR" dirty="0" smtClean="0"/>
              <a:t> and Prospects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 in progress …</a:t>
            </a:r>
          </a:p>
          <a:p>
            <a:pPr lvl="1"/>
            <a:r>
              <a:rPr lang="en-US" dirty="0" smtClean="0"/>
              <a:t>First results show relationship between pressure and vein section</a:t>
            </a:r>
          </a:p>
          <a:p>
            <a:pPr lvl="1"/>
            <a:r>
              <a:rPr lang="en-US" dirty="0" smtClean="0"/>
              <a:t>Clinical </a:t>
            </a:r>
            <a:r>
              <a:rPr lang="en-US" dirty="0"/>
              <a:t>study with </a:t>
            </a:r>
            <a:r>
              <a:rPr lang="en-US"/>
              <a:t>90 </a:t>
            </a:r>
            <a:r>
              <a:rPr lang="en-US" smtClean="0"/>
              <a:t>patients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future …</a:t>
            </a:r>
          </a:p>
          <a:p>
            <a:pPr lvl="1"/>
            <a:r>
              <a:rPr lang="en-US" dirty="0" smtClean="0"/>
              <a:t>a new instrument to help physicians to prescribe made-to-</a:t>
            </a:r>
            <a:r>
              <a:rPr lang="en-US" dirty="0" err="1" smtClean="0"/>
              <a:t>mesure</a:t>
            </a:r>
            <a:r>
              <a:rPr lang="en-US" dirty="0" smtClean="0"/>
              <a:t> compression socks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D5AF6B-0E2A-47E4-B393-53A9239E715B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fr-FR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fr-FR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fr-FR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fr-FR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fr-FR" dirty="0" smtClean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fr-FR" dirty="0" smtClean="0"/>
          </a:p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sz="3600" dirty="0" err="1" smtClean="0"/>
              <a:t>Thank</a:t>
            </a:r>
            <a:r>
              <a:rPr lang="fr-FR" sz="3600" dirty="0" smtClean="0"/>
              <a:t> </a:t>
            </a:r>
            <a:r>
              <a:rPr lang="fr-FR" sz="3600" smtClean="0"/>
              <a:t>you</a:t>
            </a:r>
            <a:r>
              <a:rPr lang="fr-FR" sz="3600" dirty="0" smtClean="0"/>
              <a:t> for </a:t>
            </a:r>
            <a:r>
              <a:rPr lang="fr-FR" sz="3600" dirty="0" err="1" smtClean="0"/>
              <a:t>your</a:t>
            </a:r>
            <a:r>
              <a:rPr lang="fr-FR" sz="3600" dirty="0" smtClean="0"/>
              <a:t> attention!</a:t>
            </a:r>
            <a:endParaRPr lang="fr-FR" sz="36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D5AF6B-0E2A-47E4-B393-53A9239E715B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plate_PPT_LIRMM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ersonnalisé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Template_PPT_LIRMM</Template>
  <TotalTime>2022</TotalTime>
  <Words>174</Words>
  <Application>Microsoft Office PowerPoint</Application>
  <PresentationFormat>Affichage à l'écran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Template_PPT_LIRMM</vt:lpstr>
      <vt:lpstr>« Assistance for venous diagnosis under medical compression socks »  </vt:lpstr>
      <vt:lpstr>Contents</vt:lpstr>
      <vt:lpstr>Chronic Venous Insufficiency</vt:lpstr>
      <vt:lpstr>Medical compression socks</vt:lpstr>
      <vt:lpstr>Hypotheses and Objectives </vt:lpstr>
      <vt:lpstr>Experimental platform</vt:lpstr>
      <vt:lpstr>Results and Prospects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Assistance au diagnostic veineux sous compression médicale élastique</dc:title>
  <dc:creator>Florent Veye</dc:creator>
  <cp:lastModifiedBy>zemiti</cp:lastModifiedBy>
  <cp:revision>138</cp:revision>
  <cp:lastPrinted>2012-11-29T17:38:55Z</cp:lastPrinted>
  <dcterms:created xsi:type="dcterms:W3CDTF">2012-07-04T16:13:31Z</dcterms:created>
  <dcterms:modified xsi:type="dcterms:W3CDTF">2013-09-09T10:22:56Z</dcterms:modified>
</cp:coreProperties>
</file>